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0" r:id="rId10"/>
    <p:sldId id="271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1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7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4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0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7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7D2C3-8241-344A-89EF-D28D7088ACAB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1ADA7-AB55-FE49-9A89-3816C1BC1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ICEsat-2 higher-level elevation products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Smith, and the ICEsat-2 land-ice team</a:t>
            </a:r>
          </a:p>
        </p:txBody>
      </p:sp>
    </p:spTree>
    <p:extLst>
      <p:ext uri="{BB962C8B-B14F-4D97-AF65-F5344CB8AC3E}">
        <p14:creationId xmlns:p14="http://schemas.microsoft.com/office/powerpoint/2010/main" val="191017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810F-BF6E-2348-ADBA-3C5B2C68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as of June,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1746-8A25-BC4D-BA45-3EE031DEE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generate along-track differences for ATL11 now (don’t have repeat data)</a:t>
            </a:r>
          </a:p>
          <a:p>
            <a:r>
              <a:rPr lang="en-US" dirty="0"/>
              <a:t>Current ATL11 prototypes include:</a:t>
            </a:r>
          </a:p>
          <a:p>
            <a:pPr lvl="1"/>
            <a:r>
              <a:rPr lang="en-US" dirty="0"/>
              <a:t>Reference elevations defined from one reference cycle (cycle 1 or cycle 2)</a:t>
            </a:r>
          </a:p>
          <a:p>
            <a:pPr lvl="1"/>
            <a:r>
              <a:rPr lang="en-US" dirty="0"/>
              <a:t>Crossover elevations from both cycles</a:t>
            </a:r>
          </a:p>
          <a:p>
            <a:r>
              <a:rPr lang="en-US" dirty="0"/>
              <a:t>For gridded elevation-change testing, I have experimented with ICESat-1-ICESat-2 differences</a:t>
            </a:r>
          </a:p>
        </p:txBody>
      </p:sp>
    </p:spTree>
    <p:extLst>
      <p:ext uri="{BB962C8B-B14F-4D97-AF65-F5344CB8AC3E}">
        <p14:creationId xmlns:p14="http://schemas.microsoft.com/office/powerpoint/2010/main" val="403887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64051" cy="1325563"/>
          </a:xfrm>
        </p:spPr>
        <p:txBody>
          <a:bodyPr/>
          <a:lstStyle/>
          <a:p>
            <a:r>
              <a:rPr lang="en-US" dirty="0"/>
              <a:t>Elevation-differencing scheme for ICEsat-1-ICEsat-2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952"/>
            <a:ext cx="12192000" cy="5576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z(x, y, t, M), solve for:</a:t>
            </a:r>
          </a:p>
          <a:p>
            <a:pPr lvl="2"/>
            <a:r>
              <a:rPr lang="en-US" dirty="0"/>
              <a:t>z</a:t>
            </a:r>
            <a:r>
              <a:rPr lang="en-US" baseline="-25000" dirty="0"/>
              <a:t>0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dz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(x, y)	</a:t>
            </a:r>
          </a:p>
          <a:p>
            <a:pPr lvl="2"/>
            <a:r>
              <a:rPr lang="en-US" dirty="0"/>
              <a:t>B(M, t) </a:t>
            </a:r>
          </a:p>
          <a:p>
            <a:pPr lvl="1"/>
            <a:r>
              <a:rPr lang="en-US" dirty="0"/>
              <a:t>that minimizes: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b="1" dirty="0"/>
              <a:t>r</a:t>
            </a:r>
            <a:r>
              <a:rPr lang="en-US" dirty="0"/>
              <a:t> : data-model misfit</a:t>
            </a:r>
          </a:p>
          <a:p>
            <a:pPr lvl="2"/>
            <a:r>
              <a:rPr lang="en-US" b="1" dirty="0"/>
              <a:t>C</a:t>
            </a:r>
            <a:r>
              <a:rPr lang="en-US" baseline="-25000" dirty="0"/>
              <a:t>d</a:t>
            </a:r>
            <a:r>
              <a:rPr lang="en-US" dirty="0"/>
              <a:t>: Expected data errors</a:t>
            </a:r>
          </a:p>
          <a:p>
            <a:pPr lvl="2"/>
            <a:r>
              <a:rPr lang="en-US" b="1" dirty="0"/>
              <a:t>m</a:t>
            </a:r>
            <a:r>
              <a:rPr lang="en-US" dirty="0"/>
              <a:t>:  DEM, elevation-change rate, data biases</a:t>
            </a:r>
          </a:p>
          <a:p>
            <a:pPr lvl="2"/>
            <a:r>
              <a:rPr lang="en-US" b="1" dirty="0"/>
              <a:t>F</a:t>
            </a:r>
            <a:r>
              <a:rPr lang="en-US" dirty="0"/>
              <a:t> :  Complexity of the model</a:t>
            </a:r>
          </a:p>
          <a:p>
            <a:pPr lvl="2"/>
            <a:r>
              <a:rPr lang="en-US" b="1" dirty="0"/>
              <a:t>C</a:t>
            </a:r>
            <a:r>
              <a:rPr lang="en-US" baseline="-25000" dirty="0"/>
              <a:t>r</a:t>
            </a:r>
            <a:r>
              <a:rPr lang="en-US" dirty="0"/>
              <a:t>: Expected complexity of the model</a:t>
            </a:r>
          </a:p>
          <a:p>
            <a:endParaRPr lang="en-US" dirty="0"/>
          </a:p>
          <a:p>
            <a:r>
              <a:rPr lang="en-US" dirty="0"/>
              <a:t>Direct linear solutions are moderately difficult for 100x100 km areas:</a:t>
            </a:r>
          </a:p>
          <a:p>
            <a:pPr lvl="1"/>
            <a:r>
              <a:rPr lang="en-US" dirty="0"/>
              <a:t>Solve for z0 at 250 m</a:t>
            </a:r>
          </a:p>
          <a:p>
            <a:pPr lvl="1"/>
            <a:r>
              <a:rPr lang="en-US" dirty="0"/>
              <a:t>Solve for </a:t>
            </a:r>
            <a:r>
              <a:rPr lang="en-US" dirty="0" err="1"/>
              <a:t>dz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at 2 km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91" y="2994718"/>
            <a:ext cx="3991909" cy="427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62" y="3299010"/>
            <a:ext cx="6404438" cy="20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3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does this work with IS1-IS2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682" y="1900517"/>
            <a:ext cx="7100047" cy="42764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z</a:t>
            </a:r>
            <a:r>
              <a:rPr lang="en-US" baseline="-25000" dirty="0"/>
              <a:t>0</a:t>
            </a:r>
            <a:r>
              <a:rPr lang="en-US" dirty="0"/>
              <a:t> to be the surface height in 2020</a:t>
            </a:r>
          </a:p>
          <a:p>
            <a:r>
              <a:rPr lang="en-US" dirty="0"/>
              <a:t>Operate on large (100-km x 100-km) tiles</a:t>
            </a:r>
          </a:p>
          <a:p>
            <a:pPr lvl="1"/>
            <a:r>
              <a:rPr lang="en-US" dirty="0"/>
              <a:t>Overlap tiles by 50%</a:t>
            </a:r>
          </a:p>
          <a:p>
            <a:r>
              <a:rPr lang="en-US" dirty="0"/>
              <a:t>Use the REMA DEM to reject outliers from both datasets </a:t>
            </a:r>
          </a:p>
          <a:p>
            <a:pPr lvl="1"/>
            <a:r>
              <a:rPr lang="en-US" dirty="0"/>
              <a:t>tolerance = 3 max(1m, 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baseline="-25000" dirty="0" err="1"/>
              <a:t>mission</a:t>
            </a:r>
            <a:r>
              <a:rPr lang="en-US" dirty="0"/>
              <a:t>)</a:t>
            </a:r>
          </a:p>
          <a:p>
            <a:r>
              <a:rPr lang="en-US" dirty="0"/>
              <a:t>Iterate fitting and editing to reduce outliers</a:t>
            </a:r>
          </a:p>
          <a:p>
            <a:r>
              <a:rPr lang="en-US" dirty="0"/>
              <a:t>After 6 iterations on each tile, form a consensus set of edited data between adjacent tiles, and run a final iteration to remove scene-to-scene boundaries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72587" y="1948703"/>
            <a:ext cx="3695700" cy="3680460"/>
            <a:chOff x="7755367" y="1377203"/>
            <a:chExt cx="3695700" cy="3680460"/>
          </a:xfrm>
        </p:grpSpPr>
        <p:grpSp>
          <p:nvGrpSpPr>
            <p:cNvPr id="7" name="Group 6"/>
            <p:cNvGrpSpPr/>
            <p:nvPr/>
          </p:nvGrpSpPr>
          <p:grpSpPr>
            <a:xfrm>
              <a:off x="8685007" y="2306843"/>
              <a:ext cx="1828800" cy="1828800"/>
              <a:chOff x="9279367" y="2306843"/>
              <a:chExt cx="1828800" cy="1828800"/>
            </a:xfrm>
          </p:grpSpPr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762987" y="2310653"/>
              <a:ext cx="1828800" cy="1828800"/>
              <a:chOff x="9279367" y="2306843"/>
              <a:chExt cx="1828800" cy="1828800"/>
            </a:xfrm>
          </p:grpSpPr>
          <p:sp>
            <p:nvSpPr>
              <p:cNvPr id="9" name="Rectangle 8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accent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704057" y="3228863"/>
              <a:ext cx="1828800" cy="1828800"/>
              <a:chOff x="9279367" y="2306843"/>
              <a:chExt cx="1828800" cy="1828800"/>
            </a:xfrm>
          </p:grpSpPr>
          <p:sp>
            <p:nvSpPr>
              <p:cNvPr id="12" name="Rectangle 11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622267" y="2306843"/>
              <a:ext cx="1828800" cy="1828800"/>
              <a:chOff x="9279367" y="2306843"/>
              <a:chExt cx="1828800" cy="1828800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688817" y="1396253"/>
              <a:ext cx="1828800" cy="1828800"/>
              <a:chOff x="9279367" y="2306843"/>
              <a:chExt cx="1828800" cy="1828800"/>
            </a:xfrm>
          </p:grpSpPr>
          <p:sp>
            <p:nvSpPr>
              <p:cNvPr id="18" name="Rectangle 17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9614647" y="1384823"/>
              <a:ext cx="1828800" cy="1828800"/>
              <a:chOff x="9279367" y="2306843"/>
              <a:chExt cx="1828800" cy="1828800"/>
            </a:xfrm>
          </p:grpSpPr>
          <p:sp>
            <p:nvSpPr>
              <p:cNvPr id="22" name="Rectangle 21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755367" y="1377203"/>
              <a:ext cx="1828800" cy="1828800"/>
              <a:chOff x="9279367" y="2306843"/>
              <a:chExt cx="1828800" cy="1828800"/>
            </a:xfrm>
          </p:grpSpPr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766797" y="3217433"/>
              <a:ext cx="1828800" cy="1828800"/>
              <a:chOff x="9279367" y="2306843"/>
              <a:chExt cx="1828800" cy="1828800"/>
            </a:xfrm>
          </p:grpSpPr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607027" y="3206003"/>
              <a:ext cx="1828800" cy="1828800"/>
              <a:chOff x="9279367" y="2306843"/>
              <a:chExt cx="1828800" cy="1828800"/>
            </a:xfrm>
          </p:grpSpPr>
          <p:sp>
            <p:nvSpPr>
              <p:cNvPr id="31" name="Rectangle 30"/>
              <p:cNvSpPr>
                <a:spLocks/>
              </p:cNvSpPr>
              <p:nvPr/>
            </p:nvSpPr>
            <p:spPr>
              <a:xfrm>
                <a:off x="9279367" y="2306843"/>
                <a:ext cx="1828800" cy="1828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>
                <a:spLocks noChangeAspect="1"/>
              </p:cNvSpPr>
              <p:nvPr/>
            </p:nvSpPr>
            <p:spPr>
              <a:xfrm>
                <a:off x="9751807" y="2779283"/>
                <a:ext cx="914400" cy="9144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3629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286510" y="1187450"/>
            <a:ext cx="6131560" cy="2751622"/>
            <a:chOff x="1446530" y="1404620"/>
            <a:chExt cx="8886190" cy="3987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1670" y="1414780"/>
              <a:ext cx="2654300" cy="393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6530" y="1442720"/>
              <a:ext cx="2692400" cy="3949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1270" y="1404620"/>
              <a:ext cx="2711450" cy="396910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190" y="4023454"/>
            <a:ext cx="1409700" cy="2706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590" y="4023480"/>
            <a:ext cx="1390650" cy="2711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242" y="773692"/>
            <a:ext cx="4514758" cy="3223440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1348740" y="1245870"/>
            <a:ext cx="1764792" cy="17647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1341120" y="2141220"/>
            <a:ext cx="1764792" cy="17647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3398520" y="1203960"/>
            <a:ext cx="1764792" cy="17647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3390900" y="2099310"/>
            <a:ext cx="1764792" cy="17647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5615940" y="1249680"/>
            <a:ext cx="1764792" cy="17647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5608320" y="2145030"/>
            <a:ext cx="1764792" cy="17647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31620" y="80010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4260" y="78105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71210" y="78486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110" y="4286761"/>
            <a:ext cx="6511290" cy="23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225" y="204470"/>
            <a:ext cx="7494486" cy="647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30" y="3394710"/>
            <a:ext cx="863580" cy="31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32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21F47-5F31-BB4C-89AA-EF7CD53E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03" y="0"/>
            <a:ext cx="808419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24EE1-85F0-FB4C-A1B4-C3936C2C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341" y="3429000"/>
            <a:ext cx="649860" cy="32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0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57" y="0"/>
            <a:ext cx="905328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E9E909-258B-0E41-BF00-8A3E44E0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57" y="3696970"/>
            <a:ext cx="863580" cy="316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3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417"/>
            <a:ext cx="10515600" cy="856933"/>
          </a:xfrm>
        </p:spPr>
        <p:txBody>
          <a:bodyPr/>
          <a:lstStyle/>
          <a:p>
            <a:r>
              <a:rPr lang="en-US" dirty="0"/>
              <a:t>ATL11 and surface-height corrections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325563"/>
            <a:ext cx="7675418" cy="5532437"/>
          </a:xfrm>
        </p:spPr>
        <p:txBody>
          <a:bodyPr>
            <a:normAutofit/>
          </a:bodyPr>
          <a:lstStyle/>
          <a:p>
            <a:r>
              <a:rPr lang="en-US" dirty="0"/>
              <a:t>ATL11 gives h(t) for a given point covered by repeat tracks</a:t>
            </a:r>
          </a:p>
          <a:p>
            <a:pPr lvl="1"/>
            <a:r>
              <a:rPr lang="en-US" dirty="0"/>
              <a:t>Uses consistency checks to cull blunders from the ATL06 record</a:t>
            </a:r>
          </a:p>
          <a:p>
            <a:pPr lvl="1"/>
            <a:r>
              <a:rPr lang="en-US" dirty="0"/>
              <a:t>Computes a local-topography correction to remove height variations due to small-scale surface slopes</a:t>
            </a:r>
          </a:p>
          <a:p>
            <a:pPr lvl="1"/>
            <a:r>
              <a:rPr lang="en-US" b="1" dirty="0"/>
              <a:t>Gives values that can be directly differenced to give dh/</a:t>
            </a:r>
            <a:r>
              <a:rPr lang="en-US" b="1" dirty="0" err="1"/>
              <a:t>dt</a:t>
            </a:r>
            <a:endParaRPr lang="en-US" b="1" dirty="0"/>
          </a:p>
          <a:p>
            <a:pPr lvl="1"/>
            <a:endParaRPr lang="en-US" b="1" dirty="0"/>
          </a:p>
          <a:p>
            <a:r>
              <a:rPr lang="en-US" dirty="0"/>
              <a:t>The product should be regenerated at the end of each mission year</a:t>
            </a:r>
          </a:p>
          <a:p>
            <a:pPr lvl="1"/>
            <a:r>
              <a:rPr lang="en-US" dirty="0"/>
              <a:t>Regenerating the product improves the estimate of the reference surface</a:t>
            </a:r>
          </a:p>
          <a:p>
            <a:pPr lvl="1"/>
            <a:r>
              <a:rPr lang="en-US" dirty="0"/>
              <a:t>Each generation will use all data available to date</a:t>
            </a:r>
          </a:p>
          <a:p>
            <a:pPr lvl="1"/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8686642" y="1405587"/>
            <a:ext cx="1115568" cy="4539934"/>
            <a:chOff x="8266176" y="1950302"/>
            <a:chExt cx="1115568" cy="4539934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8266176" y="1961722"/>
              <a:ext cx="0" cy="4528514"/>
            </a:xfrm>
            <a:prstGeom prst="line">
              <a:avLst/>
            </a:prstGeom>
            <a:ln w="635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381744" y="1950302"/>
              <a:ext cx="0" cy="452851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100233" y="1358068"/>
            <a:ext cx="1115568" cy="4539934"/>
            <a:chOff x="8266176" y="1950302"/>
            <a:chExt cx="1115568" cy="4539934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8266176" y="1961722"/>
              <a:ext cx="0" cy="4528514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9381744" y="1950302"/>
              <a:ext cx="0" cy="4528514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597738" y="1371186"/>
            <a:ext cx="1115568" cy="4539934"/>
            <a:chOff x="8266176" y="1950302"/>
            <a:chExt cx="1115568" cy="4539934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8266176" y="1961722"/>
              <a:ext cx="0" cy="4528514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381744" y="1950302"/>
              <a:ext cx="0" cy="4528514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320145" y="1394167"/>
            <a:ext cx="1115568" cy="4539934"/>
            <a:chOff x="8266176" y="1950302"/>
            <a:chExt cx="1115568" cy="4539934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266176" y="1961722"/>
              <a:ext cx="0" cy="4528514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9381744" y="1950302"/>
              <a:ext cx="0" cy="452851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>
            <a:off x="9979676" y="541867"/>
            <a:ext cx="0" cy="631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529114" y="882053"/>
            <a:ext cx="4275850" cy="5503383"/>
            <a:chOff x="7082110" y="87761"/>
            <a:chExt cx="4573595" cy="6616349"/>
          </a:xfrm>
        </p:grpSpPr>
        <p:sp>
          <p:nvSpPr>
            <p:cNvPr id="24" name="Rectangle 23"/>
            <p:cNvSpPr/>
            <p:nvPr/>
          </p:nvSpPr>
          <p:spPr>
            <a:xfrm>
              <a:off x="7854658" y="2874325"/>
              <a:ext cx="3801047" cy="382978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854658" y="139013"/>
              <a:ext cx="3801047" cy="26657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082337" y="87761"/>
              <a:ext cx="3487273" cy="2677911"/>
              <a:chOff x="7961217" y="172548"/>
              <a:chExt cx="4147976" cy="3298594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7982260" y="957900"/>
                <a:ext cx="1230454" cy="945437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478686" y="1437189"/>
                <a:ext cx="1227004" cy="190579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9835810" y="1934773"/>
                <a:ext cx="1604680" cy="224716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8608422" y="2703321"/>
                <a:ext cx="1661160" cy="11232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9907582" y="539894"/>
                <a:ext cx="0" cy="283702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8026532" y="3369778"/>
                <a:ext cx="3775164" cy="97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reeform 32"/>
              <p:cNvSpPr/>
              <p:nvPr/>
            </p:nvSpPr>
            <p:spPr>
              <a:xfrm>
                <a:off x="8065720" y="1791132"/>
                <a:ext cx="3448594" cy="1149532"/>
              </a:xfrm>
              <a:custGeom>
                <a:avLst/>
                <a:gdLst>
                  <a:gd name="connsiteX0" fmla="*/ 0 w 2886892"/>
                  <a:gd name="connsiteY0" fmla="*/ 1149532 h 1149532"/>
                  <a:gd name="connsiteX1" fmla="*/ 875212 w 2886892"/>
                  <a:gd name="connsiteY1" fmla="*/ 287383 h 1149532"/>
                  <a:gd name="connsiteX2" fmla="*/ 2090058 w 2886892"/>
                  <a:gd name="connsiteY2" fmla="*/ 522515 h 1149532"/>
                  <a:gd name="connsiteX3" fmla="*/ 2886892 w 2886892"/>
                  <a:gd name="connsiteY3" fmla="*/ 0 h 114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6892" h="1149532">
                    <a:moveTo>
                      <a:pt x="0" y="1149532"/>
                    </a:moveTo>
                    <a:cubicBezTo>
                      <a:pt x="263434" y="770709"/>
                      <a:pt x="526869" y="391886"/>
                      <a:pt x="875212" y="287383"/>
                    </a:cubicBezTo>
                    <a:cubicBezTo>
                      <a:pt x="1223555" y="182880"/>
                      <a:pt x="1754778" y="570412"/>
                      <a:pt x="2090058" y="522515"/>
                    </a:cubicBezTo>
                    <a:cubicBezTo>
                      <a:pt x="2425338" y="474618"/>
                      <a:pt x="2656115" y="237309"/>
                      <a:pt x="288689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8065720" y="2227390"/>
                <a:ext cx="3448594" cy="1149532"/>
              </a:xfrm>
              <a:custGeom>
                <a:avLst/>
                <a:gdLst>
                  <a:gd name="connsiteX0" fmla="*/ 0 w 2886892"/>
                  <a:gd name="connsiteY0" fmla="*/ 1149532 h 1149532"/>
                  <a:gd name="connsiteX1" fmla="*/ 875212 w 2886892"/>
                  <a:gd name="connsiteY1" fmla="*/ 287383 h 1149532"/>
                  <a:gd name="connsiteX2" fmla="*/ 2090058 w 2886892"/>
                  <a:gd name="connsiteY2" fmla="*/ 522515 h 1149532"/>
                  <a:gd name="connsiteX3" fmla="*/ 2886892 w 2886892"/>
                  <a:gd name="connsiteY3" fmla="*/ 0 h 114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6892" h="1149532">
                    <a:moveTo>
                      <a:pt x="0" y="1149532"/>
                    </a:moveTo>
                    <a:cubicBezTo>
                      <a:pt x="263434" y="770709"/>
                      <a:pt x="526869" y="391886"/>
                      <a:pt x="875212" y="287383"/>
                    </a:cubicBezTo>
                    <a:cubicBezTo>
                      <a:pt x="1223555" y="182880"/>
                      <a:pt x="1754778" y="570412"/>
                      <a:pt x="2090058" y="522515"/>
                    </a:cubicBezTo>
                    <a:cubicBezTo>
                      <a:pt x="2425338" y="474618"/>
                      <a:pt x="2656115" y="237309"/>
                      <a:pt x="288689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8065720" y="1127519"/>
                <a:ext cx="3448594" cy="1149532"/>
              </a:xfrm>
              <a:custGeom>
                <a:avLst/>
                <a:gdLst>
                  <a:gd name="connsiteX0" fmla="*/ 0 w 2886892"/>
                  <a:gd name="connsiteY0" fmla="*/ 1149532 h 1149532"/>
                  <a:gd name="connsiteX1" fmla="*/ 875212 w 2886892"/>
                  <a:gd name="connsiteY1" fmla="*/ 287383 h 1149532"/>
                  <a:gd name="connsiteX2" fmla="*/ 2090058 w 2886892"/>
                  <a:gd name="connsiteY2" fmla="*/ 522515 h 1149532"/>
                  <a:gd name="connsiteX3" fmla="*/ 2886892 w 2886892"/>
                  <a:gd name="connsiteY3" fmla="*/ 0 h 114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6892" h="1149532">
                    <a:moveTo>
                      <a:pt x="0" y="1149532"/>
                    </a:moveTo>
                    <a:cubicBezTo>
                      <a:pt x="263434" y="770709"/>
                      <a:pt x="526869" y="391886"/>
                      <a:pt x="875212" y="287383"/>
                    </a:cubicBezTo>
                    <a:cubicBezTo>
                      <a:pt x="1223555" y="182880"/>
                      <a:pt x="1754778" y="570412"/>
                      <a:pt x="2090058" y="522515"/>
                    </a:cubicBezTo>
                    <a:cubicBezTo>
                      <a:pt x="2425338" y="474618"/>
                      <a:pt x="2656115" y="237309"/>
                      <a:pt x="288689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8026532" y="746052"/>
                <a:ext cx="3448594" cy="1149532"/>
              </a:xfrm>
              <a:custGeom>
                <a:avLst/>
                <a:gdLst>
                  <a:gd name="connsiteX0" fmla="*/ 0 w 2886892"/>
                  <a:gd name="connsiteY0" fmla="*/ 1149532 h 1149532"/>
                  <a:gd name="connsiteX1" fmla="*/ 875212 w 2886892"/>
                  <a:gd name="connsiteY1" fmla="*/ 287383 h 1149532"/>
                  <a:gd name="connsiteX2" fmla="*/ 2090058 w 2886892"/>
                  <a:gd name="connsiteY2" fmla="*/ 522515 h 1149532"/>
                  <a:gd name="connsiteX3" fmla="*/ 2886892 w 2886892"/>
                  <a:gd name="connsiteY3" fmla="*/ 0 h 1149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6892" h="1149532">
                    <a:moveTo>
                      <a:pt x="0" y="1149532"/>
                    </a:moveTo>
                    <a:cubicBezTo>
                      <a:pt x="263434" y="770709"/>
                      <a:pt x="526869" y="391886"/>
                      <a:pt x="875212" y="287383"/>
                    </a:cubicBezTo>
                    <a:cubicBezTo>
                      <a:pt x="1223555" y="182880"/>
                      <a:pt x="1754778" y="570412"/>
                      <a:pt x="2090058" y="522515"/>
                    </a:cubicBezTo>
                    <a:cubicBezTo>
                      <a:pt x="2425338" y="474618"/>
                      <a:pt x="2656115" y="237309"/>
                      <a:pt x="288689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1769559" y="3101810"/>
                <a:ext cx="339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737061" y="172548"/>
                <a:ext cx="339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</a:t>
                </a: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608422" y="2631257"/>
                <a:ext cx="143691" cy="1567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0125891" y="2636175"/>
                <a:ext cx="143691" cy="1567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779330" y="2088989"/>
                <a:ext cx="143691" cy="156755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1296799" y="1856395"/>
                <a:ext cx="143691" cy="156755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090066" y="934944"/>
                <a:ext cx="143691" cy="156755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0607535" y="1569260"/>
                <a:ext cx="143691" cy="1567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961217" y="1769538"/>
                <a:ext cx="143691" cy="156755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478686" y="1358811"/>
                <a:ext cx="143691" cy="156755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9707696" y="3244281"/>
              <a:ext cx="10983" cy="148905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8102761" y="3942279"/>
              <a:ext cx="3043599" cy="956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>
              <a:off x="8159211" y="3603333"/>
              <a:ext cx="2899291" cy="933229"/>
            </a:xfrm>
            <a:custGeom>
              <a:avLst/>
              <a:gdLst>
                <a:gd name="connsiteX0" fmla="*/ 0 w 2886892"/>
                <a:gd name="connsiteY0" fmla="*/ 1149532 h 1149532"/>
                <a:gd name="connsiteX1" fmla="*/ 875212 w 2886892"/>
                <a:gd name="connsiteY1" fmla="*/ 287383 h 1149532"/>
                <a:gd name="connsiteX2" fmla="*/ 2090058 w 2886892"/>
                <a:gd name="connsiteY2" fmla="*/ 522515 h 1149532"/>
                <a:gd name="connsiteX3" fmla="*/ 2886892 w 2886892"/>
                <a:gd name="connsiteY3" fmla="*/ 0 h 114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6892" h="1149532">
                  <a:moveTo>
                    <a:pt x="0" y="1149532"/>
                  </a:moveTo>
                  <a:cubicBezTo>
                    <a:pt x="263434" y="770709"/>
                    <a:pt x="526869" y="391886"/>
                    <a:pt x="875212" y="287383"/>
                  </a:cubicBezTo>
                  <a:cubicBezTo>
                    <a:pt x="1223555" y="182880"/>
                    <a:pt x="1754778" y="570412"/>
                    <a:pt x="2090058" y="522515"/>
                  </a:cubicBezTo>
                  <a:cubicBezTo>
                    <a:pt x="2425338" y="474618"/>
                    <a:pt x="2656115" y="237309"/>
                    <a:pt x="2886892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7341" y="3792361"/>
              <a:ext cx="285536" cy="299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75910" y="2872697"/>
              <a:ext cx="731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</a:t>
              </a:r>
              <a:r>
                <a:rPr lang="en-US" baseline="-25000" dirty="0" err="1"/>
                <a:t>ref</a:t>
              </a:r>
              <a:endParaRPr lang="en-US" baseline="-250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8148228" y="4973955"/>
              <a:ext cx="10983" cy="148905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8136539" y="6463013"/>
              <a:ext cx="3043599" cy="956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999494" y="4661520"/>
              <a:ext cx="461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h</a:t>
              </a:r>
              <a:r>
                <a:rPr lang="en-US" baseline="-25000"/>
                <a:t>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91827" y="6266795"/>
              <a:ext cx="285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582697" y="5019830"/>
              <a:ext cx="173621" cy="16161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242455" y="5173371"/>
              <a:ext cx="173621" cy="16161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902213" y="5659726"/>
              <a:ext cx="173621" cy="161613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551635" y="5939895"/>
              <a:ext cx="173621" cy="161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82110" y="172566"/>
              <a:ext cx="1134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ATL06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2350" y="2862411"/>
              <a:ext cx="1134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15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135"/>
            <a:ext cx="10515600" cy="856933"/>
          </a:xfrm>
        </p:spPr>
        <p:txBody>
          <a:bodyPr/>
          <a:lstStyle/>
          <a:p>
            <a:r>
              <a:rPr lang="en-US"/>
              <a:t>ATL11 data scheme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588186" y="2446638"/>
          <a:ext cx="10062108" cy="123022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7207">
                <a:tc>
                  <a:txBody>
                    <a:bodyPr/>
                    <a:lstStyle/>
                    <a:p>
                      <a:r>
                        <a:rPr lang="en-US" b="1" dirty="0"/>
                        <a:t>lat</a:t>
                      </a:r>
                      <a:r>
                        <a:rPr lang="en-US" b="1" baseline="-25000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lon</a:t>
                      </a:r>
                      <a:r>
                        <a:rPr lang="en-US" b="1" baseline="-25000" dirty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/>
                        <a:t>time</a:t>
                      </a:r>
                      <a:r>
                        <a:rPr lang="en-US" b="0" baseline="-25000"/>
                        <a:t>11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12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13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14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15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507">
                <a:tc>
                  <a:txBody>
                    <a:bodyPr/>
                    <a:lstStyle/>
                    <a:p>
                      <a:r>
                        <a:rPr lang="en-US" b="1" dirty="0"/>
                        <a:t>lat</a:t>
                      </a:r>
                      <a:r>
                        <a:rPr lang="en-US" b="1" baseline="-25000" dirty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lon</a:t>
                      </a:r>
                      <a:r>
                        <a:rPr lang="en-US" b="1" baseline="-25000" dirty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507">
                <a:tc>
                  <a:txBody>
                    <a:bodyPr/>
                    <a:lstStyle/>
                    <a:p>
                      <a:r>
                        <a:rPr lang="en-US" b="1" dirty="0"/>
                        <a:t>lat</a:t>
                      </a:r>
                      <a:r>
                        <a:rPr lang="en-US" b="1" baseline="-25000" dirty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lon</a:t>
                      </a:r>
                      <a:r>
                        <a:rPr lang="en-US" b="1" baseline="-25000" dirty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r>
                        <a:rPr lang="en-US" baseline="-25000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>
            <p:extLst/>
          </p:nvPr>
        </p:nvGraphicFramePr>
        <p:xfrm>
          <a:off x="588186" y="4201235"/>
          <a:ext cx="10062108" cy="3965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85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507">
                <a:tc>
                  <a:txBody>
                    <a:bodyPr/>
                    <a:lstStyle/>
                    <a:p>
                      <a:r>
                        <a:rPr lang="en-US" b="1" dirty="0" err="1"/>
                        <a:t>lat</a:t>
                      </a:r>
                      <a:r>
                        <a:rPr lang="en-US" b="1" baseline="-25000" dirty="0" err="1"/>
                        <a:t>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lon</a:t>
                      </a:r>
                      <a:r>
                        <a:rPr lang="en-US" b="1" baseline="-25000" dirty="0" err="1"/>
                        <a:t>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M1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M2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M3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M4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time</a:t>
                      </a:r>
                      <a:r>
                        <a:rPr lang="en-US" b="0" baseline="-25000" dirty="0"/>
                        <a:t>M5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M5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12948" y="3558745"/>
            <a:ext cx="67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/>
              <a:t>…</a:t>
            </a:r>
            <a:endParaRPr lang="en-US" sz="2800" dirty="0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/>
          </p:nvPr>
        </p:nvGraphicFramePr>
        <p:xfrm>
          <a:off x="11219112" y="2446637"/>
          <a:ext cx="838509" cy="123022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207"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1N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50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2N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507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en-US" baseline="-25000" dirty="0"/>
                        <a:t>3N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618933" y="2775471"/>
            <a:ext cx="67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</a:t>
            </a:r>
            <a:endParaRPr lang="en-US" sz="2800" dirty="0"/>
          </a:p>
        </p:txBody>
      </p:sp>
      <p:graphicFrame>
        <p:nvGraphicFramePr>
          <p:cNvPr id="12" name="Content Placeholder 6"/>
          <p:cNvGraphicFramePr>
            <a:graphicFrameLocks/>
          </p:cNvGraphicFramePr>
          <p:nvPr>
            <p:extLst/>
          </p:nvPr>
        </p:nvGraphicFramePr>
        <p:xfrm>
          <a:off x="11219112" y="4201235"/>
          <a:ext cx="838509" cy="3965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3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507">
                <a:tc>
                  <a:txBody>
                    <a:bodyPr/>
                    <a:lstStyle/>
                    <a:p>
                      <a:r>
                        <a:rPr lang="en-US" b="0" dirty="0"/>
                        <a:t>z</a:t>
                      </a:r>
                      <a:r>
                        <a:rPr lang="en-US" b="0" baseline="-25000" dirty="0"/>
                        <a:t>3N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298555" y="3599539"/>
            <a:ext cx="67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/>
              <a:t>…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650294" y="4081965"/>
            <a:ext cx="67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/>
              <a:t>…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843739" y="3246201"/>
            <a:ext cx="224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reference </a:t>
            </a:r>
            <a:r>
              <a:rPr lang="en-US" dirty="0" err="1"/>
              <a:t>pt</a:t>
            </a:r>
            <a:r>
              <a:rPr lang="en-US" dirty="0"/>
              <a:t>/ 60 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421924" y="1909905"/>
            <a:ext cx="9556253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2100" y="1738283"/>
            <a:ext cx="192765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repeats/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1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Elbow Connector 32"/>
          <p:cNvCxnSpPr>
            <a:endCxn id="75" idx="1"/>
          </p:cNvCxnSpPr>
          <p:nvPr/>
        </p:nvCxnSpPr>
        <p:spPr>
          <a:xfrm>
            <a:off x="7442787" y="4783693"/>
            <a:ext cx="3366646" cy="1145307"/>
          </a:xfrm>
          <a:prstGeom prst="bentConnector3">
            <a:avLst>
              <a:gd name="adj1" fmla="val 3016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135"/>
            <a:ext cx="10515600" cy="856933"/>
          </a:xfrm>
        </p:spPr>
        <p:txBody>
          <a:bodyPr/>
          <a:lstStyle/>
          <a:p>
            <a:r>
              <a:rPr lang="en-US" dirty="0"/>
              <a:t>ATL11 flow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" y="1275131"/>
            <a:ext cx="1209964" cy="96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ATL06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9321" y="1180029"/>
            <a:ext cx="1209964" cy="115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pairs</a:t>
            </a:r>
          </a:p>
        </p:txBody>
      </p:sp>
      <p:sp>
        <p:nvSpPr>
          <p:cNvPr id="9" name="Rectangle 8"/>
          <p:cNvSpPr/>
          <p:nvPr/>
        </p:nvSpPr>
        <p:spPr>
          <a:xfrm>
            <a:off x="2467869" y="3317744"/>
            <a:ext cx="1375003" cy="96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Unselected segments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12" idx="1"/>
          </p:cNvCxnSpPr>
          <p:nvPr/>
        </p:nvCxnSpPr>
        <p:spPr>
          <a:xfrm flipV="1">
            <a:off x="1413164" y="1755421"/>
            <a:ext cx="307579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720743" y="772333"/>
            <a:ext cx="2877762" cy="196617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the x and y slopes consistent?</a:t>
            </a:r>
          </a:p>
          <a:p>
            <a:pPr algn="ctr"/>
            <a:r>
              <a:rPr lang="en-US" dirty="0"/>
              <a:t>Do both beams have high signal quality?</a:t>
            </a:r>
          </a:p>
          <a:p>
            <a:pPr algn="ctr"/>
            <a:r>
              <a:rPr lang="en-US" dirty="0"/>
              <a:t>Are both beams close to the reference point?</a:t>
            </a:r>
          </a:p>
        </p:txBody>
      </p:sp>
      <p:cxnSp>
        <p:nvCxnSpPr>
          <p:cNvPr id="15" name="Straight Arrow Connector 14"/>
          <p:cNvCxnSpPr>
            <a:stCxn id="12" idx="2"/>
            <a:endCxn id="9" idx="0"/>
          </p:cNvCxnSpPr>
          <p:nvPr/>
        </p:nvCxnSpPr>
        <p:spPr>
          <a:xfrm flipH="1">
            <a:off x="3155371" y="2738508"/>
            <a:ext cx="4253" cy="5792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8" idx="1"/>
          </p:cNvCxnSpPr>
          <p:nvPr/>
        </p:nvCxnSpPr>
        <p:spPr>
          <a:xfrm flipV="1">
            <a:off x="4598505" y="1755418"/>
            <a:ext cx="480816" cy="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791259" y="772333"/>
            <a:ext cx="2338562" cy="196617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Reference surface fit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8" idx="3"/>
            <a:endCxn id="31" idx="1"/>
          </p:cNvCxnSpPr>
          <p:nvPr/>
        </p:nvCxnSpPr>
        <p:spPr>
          <a:xfrm>
            <a:off x="6289285" y="1755418"/>
            <a:ext cx="501974" cy="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779298" y="1182108"/>
            <a:ext cx="1209964" cy="115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H(t) for selected repeats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936091" y="4208305"/>
            <a:ext cx="1544253" cy="115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 surface at segments</a:t>
            </a:r>
          </a:p>
        </p:txBody>
      </p:sp>
      <p:cxnSp>
        <p:nvCxnSpPr>
          <p:cNvPr id="53" name="Elbow Connector 52"/>
          <p:cNvCxnSpPr>
            <a:stCxn id="9" idx="3"/>
            <a:endCxn id="42" idx="1"/>
          </p:cNvCxnSpPr>
          <p:nvPr/>
        </p:nvCxnSpPr>
        <p:spPr>
          <a:xfrm>
            <a:off x="3842872" y="3798035"/>
            <a:ext cx="2093219" cy="98565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42" idx="3"/>
          </p:cNvCxnSpPr>
          <p:nvPr/>
        </p:nvCxnSpPr>
        <p:spPr>
          <a:xfrm flipV="1">
            <a:off x="7480344" y="3472721"/>
            <a:ext cx="3268216" cy="1310973"/>
          </a:xfrm>
          <a:prstGeom prst="bentConnector3">
            <a:avLst>
              <a:gd name="adj1" fmla="val 297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0779298" y="2884071"/>
            <a:ext cx="1209964" cy="115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H(t) for unselected repeats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467867" y="4554162"/>
            <a:ext cx="1375003" cy="96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Crossover ATL06</a:t>
            </a:r>
          </a:p>
        </p:txBody>
      </p:sp>
      <p:cxnSp>
        <p:nvCxnSpPr>
          <p:cNvPr id="71" name="Elbow Connector 70"/>
          <p:cNvCxnSpPr>
            <a:stCxn id="70" idx="3"/>
            <a:endCxn id="42" idx="1"/>
          </p:cNvCxnSpPr>
          <p:nvPr/>
        </p:nvCxnSpPr>
        <p:spPr>
          <a:xfrm flipV="1">
            <a:off x="3842870" y="4783694"/>
            <a:ext cx="2093221" cy="25075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0809433" y="5353611"/>
            <a:ext cx="1209964" cy="1150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H(t) </a:t>
            </a:r>
            <a:r>
              <a:rPr lang="en-US"/>
              <a:t>for crossing tracks</a:t>
            </a:r>
            <a:endParaRPr lang="en-US" dirty="0"/>
          </a:p>
        </p:txBody>
      </p:sp>
      <p:cxnSp>
        <p:nvCxnSpPr>
          <p:cNvPr id="86" name="Elbow Connector 85"/>
          <p:cNvCxnSpPr>
            <a:stCxn id="31" idx="3"/>
            <a:endCxn id="35" idx="1"/>
          </p:cNvCxnSpPr>
          <p:nvPr/>
        </p:nvCxnSpPr>
        <p:spPr>
          <a:xfrm>
            <a:off x="9129821" y="1755421"/>
            <a:ext cx="1649477" cy="207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1" idx="2"/>
            <a:endCxn id="42" idx="0"/>
          </p:cNvCxnSpPr>
          <p:nvPr/>
        </p:nvCxnSpPr>
        <p:spPr>
          <a:xfrm rot="5400000">
            <a:off x="6599481" y="2847245"/>
            <a:ext cx="1469797" cy="125232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112"/>
          <p:cNvSpPr/>
          <p:nvPr/>
        </p:nvSpPr>
        <p:spPr>
          <a:xfrm>
            <a:off x="9092020" y="3141509"/>
            <a:ext cx="954628" cy="335929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</a:t>
            </a:r>
            <a:r>
              <a:rPr lang="en-US" dirty="0" err="1"/>
              <a:t>seg</a:t>
            </a:r>
            <a:r>
              <a:rPr lang="en-US" dirty="0"/>
              <a:t>. with min. error per epoch</a:t>
            </a:r>
          </a:p>
        </p:txBody>
      </p:sp>
    </p:spTree>
    <p:extLst>
      <p:ext uri="{BB962C8B-B14F-4D97-AF65-F5344CB8AC3E}">
        <p14:creationId xmlns:p14="http://schemas.microsoft.com/office/powerpoint/2010/main" val="118237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8630"/>
            <a:ext cx="10515600" cy="856933"/>
          </a:xfrm>
        </p:spPr>
        <p:txBody>
          <a:bodyPr/>
          <a:lstStyle/>
          <a:p>
            <a:r>
              <a:rPr lang="en-US" dirty="0"/>
              <a:t>ATL11 simulated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36750"/>
            <a:ext cx="6439711" cy="5532437"/>
          </a:xfrm>
        </p:spPr>
        <p:txBody>
          <a:bodyPr/>
          <a:lstStyle/>
          <a:p>
            <a:r>
              <a:rPr lang="en-US" dirty="0"/>
              <a:t>Seed: PIG DEM plus a 30-km-wavelength sinusoid that grows in year 2</a:t>
            </a:r>
          </a:p>
          <a:p>
            <a:endParaRPr lang="en-US" dirty="0"/>
          </a:p>
          <a:p>
            <a:r>
              <a:rPr lang="en-US" dirty="0"/>
              <a:t>Clouds simulated based on statistics of ICESat-1 cloud-thickness estimates  </a:t>
            </a:r>
          </a:p>
          <a:p>
            <a:endParaRPr lang="en-US" dirty="0"/>
          </a:p>
        </p:txBody>
      </p:sp>
      <p:pic>
        <p:nvPicPr>
          <p:cNvPr id="7" name="sim_dh_ma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783" t="14789" r="9474"/>
          <a:stretch/>
        </p:blipFill>
        <p:spPr>
          <a:xfrm>
            <a:off x="6271156" y="1680519"/>
            <a:ext cx="5894174" cy="48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0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66"/>
            <a:ext cx="4202349" cy="856933"/>
          </a:xfrm>
        </p:spPr>
        <p:txBody>
          <a:bodyPr>
            <a:normAutofit fontScale="90000"/>
          </a:bodyPr>
          <a:lstStyle/>
          <a:p>
            <a:r>
              <a:rPr lang="en-US" dirty="0"/>
              <a:t>ATL11 correction schematic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2100" y="0"/>
            <a:ext cx="27089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ICESat-2 data formats talk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4280" y="0"/>
            <a:ext cx="78105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14/20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81010" y="0"/>
            <a:ext cx="330327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ATL11: in 3D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06" y="664198"/>
            <a:ext cx="5234153" cy="56225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406" y="664198"/>
            <a:ext cx="5241716" cy="32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66"/>
            <a:ext cx="4202349" cy="856933"/>
          </a:xfrm>
        </p:spPr>
        <p:txBody>
          <a:bodyPr>
            <a:normAutofit fontScale="90000"/>
          </a:bodyPr>
          <a:lstStyle/>
          <a:p>
            <a:r>
              <a:rPr lang="en-US" dirty="0"/>
              <a:t>ATL11 correction schematic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790" y="2319416"/>
            <a:ext cx="3692539" cy="2563847"/>
          </a:xfrm>
          <a:prstGeom prst="rect">
            <a:avLst/>
          </a:prstGeom>
        </p:spPr>
      </p:pic>
      <p:pic>
        <p:nvPicPr>
          <p:cNvPr id="12" name="ThreeD_ATL1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5357" y="408556"/>
            <a:ext cx="4512310" cy="62840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44233"/>
            <a:ext cx="3973937" cy="24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2414-9687-0349-8AF2-F1648E08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ATL11 structure: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DE9B3-A685-4042-99D0-270000CB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5" y="1692225"/>
            <a:ext cx="3225800" cy="121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254E7-6C00-C043-B9F8-9E68DDFC9454}"/>
              </a:ext>
            </a:extLst>
          </p:cNvPr>
          <p:cNvSpPr txBox="1"/>
          <p:nvPr/>
        </p:nvSpPr>
        <p:spPr>
          <a:xfrm>
            <a:off x="203200" y="3115757"/>
            <a:ext cx="280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group per pair track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3B61E-2C68-ED45-97FE-346E58D1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63" y="1642962"/>
            <a:ext cx="3429000" cy="248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14538-64CC-5F43-8223-2E0172D2D708}"/>
              </a:ext>
            </a:extLst>
          </p:cNvPr>
          <p:cNvSpPr txBox="1"/>
          <p:nvPr/>
        </p:nvSpPr>
        <p:spPr>
          <a:xfrm>
            <a:off x="3301675" y="4272677"/>
            <a:ext cx="3089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Corrected_h</a:t>
            </a:r>
            <a:r>
              <a:rPr lang="en-US" dirty="0"/>
              <a:t>: latitude, longitude, h, time,  and errors</a:t>
            </a:r>
          </a:p>
          <a:p>
            <a:r>
              <a:rPr lang="en-US" dirty="0"/>
              <a:t>Crossing-track data: data from crossing tracks</a:t>
            </a:r>
          </a:p>
          <a:p>
            <a:r>
              <a:rPr lang="en-US" dirty="0" err="1"/>
              <a:t>Cycle_stats</a:t>
            </a:r>
            <a:r>
              <a:rPr lang="en-US" dirty="0"/>
              <a:t>: summary statistics of parameters for each cycle</a:t>
            </a:r>
          </a:p>
          <a:p>
            <a:r>
              <a:rPr lang="en-US" dirty="0" err="1"/>
              <a:t>Ref_surf</a:t>
            </a:r>
            <a:r>
              <a:rPr lang="en-US" dirty="0"/>
              <a:t>: the location and shape of the reference surface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CDB9F9-F973-654D-AAE6-5E4211482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663" y="1642962"/>
            <a:ext cx="5334000" cy="3517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C12CEF-F92B-EB4F-99A0-AF7674F9E879}"/>
              </a:ext>
            </a:extLst>
          </p:cNvPr>
          <p:cNvSpPr/>
          <p:nvPr/>
        </p:nvSpPr>
        <p:spPr>
          <a:xfrm>
            <a:off x="6983909" y="5160862"/>
            <a:ext cx="387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Corrected_h</a:t>
            </a:r>
            <a:r>
              <a:rPr lang="en-US" dirty="0"/>
              <a:t> is intended to carry the most important parameters (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lon</a:t>
            </a:r>
            <a:r>
              <a:rPr lang="en-US" dirty="0"/>
              <a:t>, time, and elevation for each cycle)</a:t>
            </a:r>
          </a:p>
        </p:txBody>
      </p:sp>
    </p:spTree>
    <p:extLst>
      <p:ext uri="{BB962C8B-B14F-4D97-AF65-F5344CB8AC3E}">
        <p14:creationId xmlns:p14="http://schemas.microsoft.com/office/powerpoint/2010/main" val="24607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8630"/>
            <a:ext cx="11384280" cy="856933"/>
          </a:xfrm>
        </p:spPr>
        <p:txBody>
          <a:bodyPr>
            <a:normAutofit fontScale="90000"/>
          </a:bodyPr>
          <a:lstStyle/>
          <a:p>
            <a:r>
              <a:rPr lang="en-US" dirty="0"/>
              <a:t>ATL14 and 15: Digital elevation models and elevation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960" y="1156050"/>
            <a:ext cx="6400800" cy="570194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ATL14 provides:</a:t>
            </a:r>
          </a:p>
          <a:p>
            <a:pPr lvl="1"/>
            <a:r>
              <a:rPr lang="en-US" dirty="0"/>
              <a:t>DEM, posted at 125 m </a:t>
            </a:r>
          </a:p>
          <a:p>
            <a:r>
              <a:rPr lang="en-US" dirty="0"/>
              <a:t>ATL15 provides:</a:t>
            </a:r>
          </a:p>
          <a:p>
            <a:pPr lvl="1"/>
            <a:r>
              <a:rPr lang="en-US" dirty="0"/>
              <a:t>ICESat-1 – ICESat-2 elevation difference map, posted at 1 km</a:t>
            </a:r>
          </a:p>
          <a:p>
            <a:pPr lvl="1"/>
            <a:r>
              <a:rPr lang="en-US" dirty="0"/>
              <a:t>ATL14 elevation change surfaces, posted at 500 m / 3 mo.</a:t>
            </a:r>
          </a:p>
          <a:p>
            <a:r>
              <a:rPr lang="en-US" dirty="0"/>
              <a:t>Least-squares-surface fitting algorithm combines ATL11 elevations to fill in gaps between tracks and missing repeats</a:t>
            </a:r>
          </a:p>
          <a:p>
            <a:r>
              <a:rPr lang="en-US" dirty="0"/>
              <a:t>Both products will be regenerated each year, starting late 2019 / early 2020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3912" y="3172986"/>
            <a:ext cx="542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z(t, x, y) = z</a:t>
            </a:r>
            <a:r>
              <a:rPr lang="en-US" sz="3600" i="1" baseline="-25000" dirty="0"/>
              <a:t>0</a:t>
            </a:r>
            <a:r>
              <a:rPr lang="en-US" sz="3600" i="1" dirty="0"/>
              <a:t>(</a:t>
            </a:r>
            <a:r>
              <a:rPr lang="en-US" sz="3600" i="1" dirty="0" err="1"/>
              <a:t>x,y</a:t>
            </a:r>
            <a:r>
              <a:rPr lang="en-US" sz="3600" i="1" dirty="0"/>
              <a:t>)  + </a:t>
            </a:r>
            <a:r>
              <a:rPr lang="en-US" sz="3600" i="1" dirty="0" err="1"/>
              <a:t>δz</a:t>
            </a:r>
            <a:r>
              <a:rPr lang="en-US" sz="3600" i="1" dirty="0"/>
              <a:t>(t, x, y)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51035" y="4860272"/>
            <a:ext cx="2060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ATL11 </a:t>
            </a:r>
          </a:p>
          <a:p>
            <a:r>
              <a:rPr lang="en-US" dirty="0"/>
              <a:t>Height corrected for small-scale topography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8948" y="4860272"/>
            <a:ext cx="9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ATL14 </a:t>
            </a:r>
          </a:p>
          <a:p>
            <a:r>
              <a:rPr lang="en-US" dirty="0"/>
              <a:t>DEM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60619" y="4860272"/>
            <a:ext cx="2060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ATL15 </a:t>
            </a:r>
          </a:p>
          <a:p>
            <a:r>
              <a:rPr lang="en-US" dirty="0"/>
              <a:t>Height-change maps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51945" y="3920648"/>
            <a:ext cx="313151" cy="93962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814658" y="3819318"/>
            <a:ext cx="147544" cy="104095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511764" y="3819317"/>
            <a:ext cx="109069" cy="1040955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10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649</Words>
  <Application>Microsoft Macintosh PowerPoint</Application>
  <PresentationFormat>Widescreen</PresentationFormat>
  <Paragraphs>158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Office Theme</vt:lpstr>
      <vt:lpstr>ICEsat-2 higher-level elevation products</vt:lpstr>
      <vt:lpstr>ATL11 and surface-height corrections</vt:lpstr>
      <vt:lpstr>ATL11 data scheme</vt:lpstr>
      <vt:lpstr>ATL11 flow chart</vt:lpstr>
      <vt:lpstr>ATL11 simulated data</vt:lpstr>
      <vt:lpstr>ATL11 correction schematic</vt:lpstr>
      <vt:lpstr>ATL11 correction schematic</vt:lpstr>
      <vt:lpstr>ATL11 structure:</vt:lpstr>
      <vt:lpstr>ATL14 and 15: Digital elevation models and elevation change</vt:lpstr>
      <vt:lpstr>Status as of June, 2019</vt:lpstr>
      <vt:lpstr>Elevation-differencing scheme for ICEsat-1-ICEsat-2 differences</vt:lpstr>
      <vt:lpstr>How does this work with IS1-IS2 data?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E. Smith</dc:creator>
  <cp:lastModifiedBy>Ben</cp:lastModifiedBy>
  <cp:revision>5</cp:revision>
  <dcterms:created xsi:type="dcterms:W3CDTF">2019-06-14T21:29:25Z</dcterms:created>
  <dcterms:modified xsi:type="dcterms:W3CDTF">2019-06-19T07:08:07Z</dcterms:modified>
</cp:coreProperties>
</file>